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3" r:id="rId3"/>
    <p:sldId id="272" r:id="rId4"/>
    <p:sldId id="273" r:id="rId5"/>
    <p:sldId id="1590" r:id="rId6"/>
    <p:sldId id="1566" r:id="rId7"/>
    <p:sldId id="1569" r:id="rId8"/>
    <p:sldId id="1592" r:id="rId9"/>
    <p:sldId id="1790" r:id="rId10"/>
    <p:sldId id="1798" r:id="rId11"/>
    <p:sldId id="1802" r:id="rId12"/>
    <p:sldId id="1852" r:id="rId13"/>
    <p:sldId id="1853" r:id="rId14"/>
    <p:sldId id="1854" r:id="rId15"/>
    <p:sldId id="1840" r:id="rId16"/>
    <p:sldId id="1841" r:id="rId17"/>
    <p:sldId id="1842" r:id="rId18"/>
    <p:sldId id="1580" r:id="rId19"/>
    <p:sldId id="1570" r:id="rId20"/>
    <p:sldId id="1571" r:id="rId21"/>
    <p:sldId id="1572" r:id="rId22"/>
    <p:sldId id="1663" r:id="rId23"/>
    <p:sldId id="1667" r:id="rId24"/>
    <p:sldId id="1680" r:id="rId25"/>
    <p:sldId id="1682" r:id="rId26"/>
    <p:sldId id="1684" r:id="rId27"/>
    <p:sldId id="1687" r:id="rId28"/>
    <p:sldId id="1834" r:id="rId29"/>
    <p:sldId id="1835" r:id="rId30"/>
    <p:sldId id="1836" r:id="rId31"/>
    <p:sldId id="1820" r:id="rId32"/>
    <p:sldId id="1821" r:id="rId33"/>
    <p:sldId id="1825" r:id="rId34"/>
    <p:sldId id="1826" r:id="rId35"/>
    <p:sldId id="1827" r:id="rId36"/>
    <p:sldId id="1828" r:id="rId37"/>
    <p:sldId id="1829" r:id="rId38"/>
    <p:sldId id="1832" r:id="rId39"/>
    <p:sldId id="1855" r:id="rId40"/>
    <p:sldId id="292" r:id="rId41"/>
    <p:sldId id="1845" r:id="rId42"/>
    <p:sldId id="1846" r:id="rId43"/>
    <p:sldId id="1847" r:id="rId44"/>
    <p:sldId id="1848" r:id="rId45"/>
    <p:sldId id="1849" r:id="rId46"/>
    <p:sldId id="1850" r:id="rId47"/>
    <p:sldId id="1851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26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9"/>
    <p:restoredTop sz="94698"/>
  </p:normalViewPr>
  <p:slideViewPr>
    <p:cSldViewPr snapToGrid="0" snapToObjects="1">
      <p:cViewPr varScale="1">
        <p:scale>
          <a:sx n="122" d="100"/>
          <a:sy n="122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A838E-4012-204B-961D-E7B567FCFA3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C4847-8EE4-4445-9ED2-7AD02F6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31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32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33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35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36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37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38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5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36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79"/>
            <a:ext cx="9071639" cy="56948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Bias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sistematică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inabilitatea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de a </a:t>
            </a:r>
            <a:r>
              <a:rPr lang="en-US" sz="2400" dirty="0" err="1"/>
              <a:t>învăța</a:t>
            </a:r>
            <a:r>
              <a:rPr lang="en-US" sz="2400" dirty="0"/>
              <a:t> </a:t>
            </a:r>
            <a:r>
              <a:rPr lang="en-US" sz="2400" dirty="0" err="1"/>
              <a:t>adevărata</a:t>
            </a:r>
            <a:r>
              <a:rPr lang="en-US" sz="2400" dirty="0"/>
              <a:t> </a:t>
            </a:r>
            <a:r>
              <a:rPr lang="en-US" sz="2400" dirty="0" err="1"/>
              <a:t>relație</a:t>
            </a:r>
            <a:r>
              <a:rPr lang="en-US" sz="2400" dirty="0"/>
              <a:t> </a:t>
            </a:r>
            <a:r>
              <a:rPr lang="en-US" sz="2400" dirty="0" err="1"/>
              <a:t>dintre</a:t>
            </a:r>
            <a:r>
              <a:rPr lang="en-US" sz="2400" dirty="0"/>
              <a:t>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etichete</a:t>
            </a:r>
            <a:r>
              <a:rPr lang="en-US" sz="2400" dirty="0"/>
              <a:t> (underfitting)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creșterea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r>
              <a:rPr lang="en-US" sz="2400" dirty="0"/>
              <a:t> care </a:t>
            </a:r>
            <a:r>
              <a:rPr lang="en-US" sz="2400" dirty="0" err="1"/>
              <a:t>provine</a:t>
            </a:r>
            <a:r>
              <a:rPr lang="en-US" sz="2400" dirty="0"/>
              <a:t> din </a:t>
            </a:r>
            <a:r>
              <a:rPr lang="en-US" sz="2400" dirty="0" err="1"/>
              <a:t>senzitiviatea</a:t>
            </a:r>
            <a:r>
              <a:rPr lang="en-US" sz="2400" dirty="0"/>
              <a:t> </a:t>
            </a:r>
            <a:r>
              <a:rPr lang="en-US" sz="2400" dirty="0" err="1"/>
              <a:t>ridicată</a:t>
            </a:r>
            <a:r>
              <a:rPr lang="en-US" sz="2400" dirty="0"/>
              <a:t> la </a:t>
            </a:r>
            <a:r>
              <a:rPr lang="en-US" sz="2400" dirty="0" err="1"/>
              <a:t>mici</a:t>
            </a:r>
            <a:r>
              <a:rPr lang="en-US" sz="2400" dirty="0"/>
              <a:t> </a:t>
            </a:r>
            <a:r>
              <a:rPr lang="en-US" sz="2400" dirty="0" err="1"/>
              <a:t>fluctuații</a:t>
            </a:r>
            <a:r>
              <a:rPr lang="en-US" sz="2400" dirty="0"/>
              <a:t> din date, </a:t>
            </a:r>
            <a:r>
              <a:rPr lang="en-US" sz="2400" dirty="0" err="1"/>
              <a:t>cauzată</a:t>
            </a:r>
            <a:r>
              <a:rPr lang="en-US" sz="2400" dirty="0"/>
              <a:t> de </a:t>
            </a:r>
            <a:r>
              <a:rPr lang="en-US" sz="2400" dirty="0" err="1"/>
              <a:t>faptul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modelul</a:t>
            </a:r>
            <a:r>
              <a:rPr lang="en-US" sz="2400" dirty="0"/>
              <a:t> a </a:t>
            </a:r>
            <a:r>
              <a:rPr lang="en-US" sz="2400" dirty="0" err="1"/>
              <a:t>învățat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zgomotul</a:t>
            </a:r>
            <a:r>
              <a:rPr lang="en-US" sz="2400" dirty="0"/>
              <a:t> din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corectată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adăugarea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prin</a:t>
            </a:r>
            <a:r>
              <a:rPr lang="en-US" sz="2400" dirty="0"/>
              <a:t> </a:t>
            </a:r>
            <a:r>
              <a:rPr lang="en-US" sz="2400" dirty="0" err="1"/>
              <a:t>scăderea</a:t>
            </a:r>
            <a:r>
              <a:rPr lang="en-US" sz="2400" dirty="0"/>
              <a:t> </a:t>
            </a:r>
            <a:r>
              <a:rPr lang="en-US" sz="2400" dirty="0" err="1"/>
              <a:t>complexității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486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027A55C-096D-6A47-B72D-A3183AAA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" y="1563480"/>
            <a:ext cx="8530121" cy="5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Bias-Variance Trade-off</a:t>
            </a:r>
          </a:p>
        </p:txBody>
      </p:sp>
      <p:pic>
        <p:nvPicPr>
          <p:cNvPr id="4" name="Picture 3" descr="A picture containing bottle&#10;&#10;Description automatically generated">
            <a:extLst>
              <a:ext uri="{FF2B5EF4-FFF2-40B4-BE49-F238E27FC236}">
                <a16:creationId xmlns:a16="http://schemas.microsoft.com/office/drawing/2014/main" id="{B913EF02-CB44-FE45-BB32-7F97C730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3" y="2098429"/>
            <a:ext cx="1776437" cy="2491835"/>
          </a:xfrm>
          <a:prstGeom prst="rect">
            <a:avLst/>
          </a:prstGeom>
        </p:spPr>
      </p:pic>
      <p:pic>
        <p:nvPicPr>
          <p:cNvPr id="6" name="Picture 5" descr="A picture containing bottle&#10;&#10;Description automatically generated">
            <a:extLst>
              <a:ext uri="{FF2B5EF4-FFF2-40B4-BE49-F238E27FC236}">
                <a16:creationId xmlns:a16="http://schemas.microsoft.com/office/drawing/2014/main" id="{EB67104C-CCC8-3C4B-A683-2689AA15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2" y="2098428"/>
            <a:ext cx="1776437" cy="2491835"/>
          </a:xfrm>
          <a:prstGeom prst="rect">
            <a:avLst/>
          </a:prstGeom>
        </p:spPr>
      </p:pic>
      <p:pic>
        <p:nvPicPr>
          <p:cNvPr id="7" name="Picture 6" descr="A picture containing bottle&#10;&#10;Description automatically generated">
            <a:extLst>
              <a:ext uri="{FF2B5EF4-FFF2-40B4-BE49-F238E27FC236}">
                <a16:creationId xmlns:a16="http://schemas.microsoft.com/office/drawing/2014/main" id="{2AA4AA5D-6115-C344-8F94-BF00663F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2" y="4766520"/>
            <a:ext cx="1776437" cy="2491835"/>
          </a:xfrm>
          <a:prstGeom prst="rect">
            <a:avLst/>
          </a:prstGeom>
        </p:spPr>
      </p:pic>
      <p:pic>
        <p:nvPicPr>
          <p:cNvPr id="8" name="Picture 7" descr="A picture containing bottle&#10;&#10;Description automatically generated">
            <a:extLst>
              <a:ext uri="{FF2B5EF4-FFF2-40B4-BE49-F238E27FC236}">
                <a16:creationId xmlns:a16="http://schemas.microsoft.com/office/drawing/2014/main" id="{CB89891B-42A5-524C-8A28-7AA159DF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51" y="4766520"/>
            <a:ext cx="1776437" cy="24918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DD516C-80ED-5E4F-909D-4D3975F6191F}"/>
              </a:ext>
            </a:extLst>
          </p:cNvPr>
          <p:cNvSpPr/>
          <p:nvPr/>
        </p:nvSpPr>
        <p:spPr>
          <a:xfrm>
            <a:off x="3776420" y="30697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E0777-9ABD-674E-B5E0-CABBCEC7EA80}"/>
              </a:ext>
            </a:extLst>
          </p:cNvPr>
          <p:cNvSpPr/>
          <p:nvPr/>
        </p:nvSpPr>
        <p:spPr>
          <a:xfrm>
            <a:off x="3865320" y="31713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8AB21-D232-EC4A-8AB3-DCE50B35BBB7}"/>
              </a:ext>
            </a:extLst>
          </p:cNvPr>
          <p:cNvSpPr/>
          <p:nvPr/>
        </p:nvSpPr>
        <p:spPr>
          <a:xfrm>
            <a:off x="3966920" y="33301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06CF39-A0CA-2B4F-9FF5-F7D82AD90EEA}"/>
              </a:ext>
            </a:extLst>
          </p:cNvPr>
          <p:cNvSpPr/>
          <p:nvPr/>
        </p:nvSpPr>
        <p:spPr>
          <a:xfrm>
            <a:off x="3725620" y="3260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7584BD-5D25-D446-82F2-C56998321863}"/>
              </a:ext>
            </a:extLst>
          </p:cNvPr>
          <p:cNvSpPr/>
          <p:nvPr/>
        </p:nvSpPr>
        <p:spPr>
          <a:xfrm>
            <a:off x="3846270" y="35142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3D7C14-89ED-0C43-A640-57069064EC35}"/>
              </a:ext>
            </a:extLst>
          </p:cNvPr>
          <p:cNvSpPr/>
          <p:nvPr/>
        </p:nvSpPr>
        <p:spPr>
          <a:xfrm>
            <a:off x="3833570" y="33745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DAAF26-FDEC-6E4E-9B93-3D772CAFAEAE}"/>
              </a:ext>
            </a:extLst>
          </p:cNvPr>
          <p:cNvSpPr/>
          <p:nvPr/>
        </p:nvSpPr>
        <p:spPr>
          <a:xfrm>
            <a:off x="7865820" y="371745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E5141-DC2B-6B49-8FC4-33AE36B1E724}"/>
              </a:ext>
            </a:extLst>
          </p:cNvPr>
          <p:cNvSpPr/>
          <p:nvPr/>
        </p:nvSpPr>
        <p:spPr>
          <a:xfrm>
            <a:off x="7726120" y="37873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CDC9C8-817E-634C-962C-C1064A1BB509}"/>
              </a:ext>
            </a:extLst>
          </p:cNvPr>
          <p:cNvSpPr/>
          <p:nvPr/>
        </p:nvSpPr>
        <p:spPr>
          <a:xfrm>
            <a:off x="7834070" y="39270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1CC99-6A0C-C443-889B-EA8DF3D61DC3}"/>
              </a:ext>
            </a:extLst>
          </p:cNvPr>
          <p:cNvSpPr/>
          <p:nvPr/>
        </p:nvSpPr>
        <p:spPr>
          <a:xfrm>
            <a:off x="7586420" y="38762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D4B32-FFE1-FC47-8CEC-893327A88842}"/>
              </a:ext>
            </a:extLst>
          </p:cNvPr>
          <p:cNvSpPr/>
          <p:nvPr/>
        </p:nvSpPr>
        <p:spPr>
          <a:xfrm>
            <a:off x="7732470" y="362392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D2E3B-F0A5-D940-B83D-D43C32CEE373}"/>
              </a:ext>
            </a:extLst>
          </p:cNvPr>
          <p:cNvSpPr/>
          <p:nvPr/>
        </p:nvSpPr>
        <p:spPr>
          <a:xfrm>
            <a:off x="7643570" y="399050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AB905E-3BA8-1D43-BA1C-04D81AD6BF26}"/>
              </a:ext>
            </a:extLst>
          </p:cNvPr>
          <p:cNvSpPr/>
          <p:nvPr/>
        </p:nvSpPr>
        <p:spPr>
          <a:xfrm>
            <a:off x="3834525" y="56358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19FEA4-4E70-2D42-A360-EBDE77318178}"/>
              </a:ext>
            </a:extLst>
          </p:cNvPr>
          <p:cNvSpPr/>
          <p:nvPr/>
        </p:nvSpPr>
        <p:spPr>
          <a:xfrm>
            <a:off x="4066690" y="5603098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A42345-3494-C241-A7B7-03B80C3D6B31}"/>
              </a:ext>
            </a:extLst>
          </p:cNvPr>
          <p:cNvSpPr/>
          <p:nvPr/>
        </p:nvSpPr>
        <p:spPr>
          <a:xfrm>
            <a:off x="4155590" y="61057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FC88F9-B4B3-B840-9062-B877FB9C5AB4}"/>
              </a:ext>
            </a:extLst>
          </p:cNvPr>
          <p:cNvSpPr/>
          <p:nvPr/>
        </p:nvSpPr>
        <p:spPr>
          <a:xfrm>
            <a:off x="3664890" y="585902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8C5201-8DEA-0A47-BDA1-5BCFDBA922FD}"/>
              </a:ext>
            </a:extLst>
          </p:cNvPr>
          <p:cNvSpPr/>
          <p:nvPr/>
        </p:nvSpPr>
        <p:spPr>
          <a:xfrm>
            <a:off x="3575990" y="648566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764299-D749-FA41-98D1-FD436661E535}"/>
              </a:ext>
            </a:extLst>
          </p:cNvPr>
          <p:cNvSpPr/>
          <p:nvPr/>
        </p:nvSpPr>
        <p:spPr>
          <a:xfrm>
            <a:off x="3891675" y="6061313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721972-7F05-EF46-8C14-91E2995406FC}"/>
              </a:ext>
            </a:extLst>
          </p:cNvPr>
          <p:cNvSpPr/>
          <p:nvPr/>
        </p:nvSpPr>
        <p:spPr>
          <a:xfrm>
            <a:off x="4011370" y="63418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E2DD4-DD07-1644-8E05-DE13739A4E96}"/>
              </a:ext>
            </a:extLst>
          </p:cNvPr>
          <p:cNvSpPr/>
          <p:nvPr/>
        </p:nvSpPr>
        <p:spPr>
          <a:xfrm>
            <a:off x="7586420" y="62529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DEB333-B0C1-984E-918D-018D15896E6B}"/>
              </a:ext>
            </a:extLst>
          </p:cNvPr>
          <p:cNvSpPr/>
          <p:nvPr/>
        </p:nvSpPr>
        <p:spPr>
          <a:xfrm>
            <a:off x="7878520" y="63743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0D9561-7AAC-304E-9739-83C313A364C2}"/>
              </a:ext>
            </a:extLst>
          </p:cNvPr>
          <p:cNvSpPr/>
          <p:nvPr/>
        </p:nvSpPr>
        <p:spPr>
          <a:xfrm>
            <a:off x="7878520" y="6689252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BB8FD8-57FB-F64E-BC50-E6B63044B030}"/>
              </a:ext>
            </a:extLst>
          </p:cNvPr>
          <p:cNvSpPr/>
          <p:nvPr/>
        </p:nvSpPr>
        <p:spPr>
          <a:xfrm>
            <a:off x="7416785" y="6476085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266DB-F6F8-BA4E-BF9E-90CD6210590A}"/>
              </a:ext>
            </a:extLst>
          </p:cNvPr>
          <p:cNvSpPr/>
          <p:nvPr/>
        </p:nvSpPr>
        <p:spPr>
          <a:xfrm>
            <a:off x="7327885" y="7102726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9DAA1-B1B2-0F45-B384-C6778D9E3D4C}"/>
              </a:ext>
            </a:extLst>
          </p:cNvPr>
          <p:cNvSpPr/>
          <p:nvPr/>
        </p:nvSpPr>
        <p:spPr>
          <a:xfrm>
            <a:off x="7541970" y="6711190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798243-35B0-1E45-8976-F0AAECDBF61E}"/>
              </a:ext>
            </a:extLst>
          </p:cNvPr>
          <p:cNvSpPr/>
          <p:nvPr/>
        </p:nvSpPr>
        <p:spPr>
          <a:xfrm>
            <a:off x="7763265" y="6958889"/>
            <a:ext cx="88900" cy="889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CEB68B-3037-2042-9A54-271E51880A4A}"/>
              </a:ext>
            </a:extLst>
          </p:cNvPr>
          <p:cNvSpPr txBox="1"/>
          <p:nvPr/>
        </p:nvSpPr>
        <p:spPr>
          <a:xfrm>
            <a:off x="2983452" y="1563879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C5B1ED-D35B-7945-9EF4-3DC885285402}"/>
              </a:ext>
            </a:extLst>
          </p:cNvPr>
          <p:cNvSpPr txBox="1"/>
          <p:nvPr/>
        </p:nvSpPr>
        <p:spPr>
          <a:xfrm>
            <a:off x="6279051" y="1566814"/>
            <a:ext cx="177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Bias</a:t>
            </a:r>
            <a:endParaRPr lang="ro-RO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6AE340-E74D-7E4D-8891-F4D5591787B8}"/>
              </a:ext>
            </a:extLst>
          </p:cNvPr>
          <p:cNvSpPr txBox="1"/>
          <p:nvPr/>
        </p:nvSpPr>
        <p:spPr>
          <a:xfrm rot="16200000">
            <a:off x="1376178" y="5781602"/>
            <a:ext cx="249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High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623C8E-9404-1C4B-B560-13DCD16C54F2}"/>
              </a:ext>
            </a:extLst>
          </p:cNvPr>
          <p:cNvSpPr txBox="1"/>
          <p:nvPr/>
        </p:nvSpPr>
        <p:spPr>
          <a:xfrm rot="16200000">
            <a:off x="1380866" y="3113513"/>
            <a:ext cx="2491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 err="1"/>
              <a:t>Low</a:t>
            </a:r>
            <a:r>
              <a:rPr lang="ro-RO" sz="2400" dirty="0"/>
              <a:t> </a:t>
            </a:r>
            <a:r>
              <a:rPr lang="ro-RO" sz="2400" dirty="0" err="1"/>
              <a:t>Variance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60741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0962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31318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economică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ne </a:t>
                </a:r>
                <a:r>
                  <a:rPr lang="en-US" sz="2400" dirty="0" err="1"/>
                  <a:t>spune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cât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pariem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alegem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0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Garros)?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doua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2019, Ashleigh </a:t>
                </a:r>
                <a:r>
                  <a:rPr lang="en-US" sz="2400" dirty="0" err="1"/>
                  <a:t>Barty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Garros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2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58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37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6108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40102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9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3205119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17133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23904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04526"/>
              </p:ext>
            </p:extLst>
          </p:nvPr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1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  <a:p>
                <a:pPr marL="342900" lvl="2" indent="-342900">
                  <a:buFont typeface="Wingdings" pitchFamily="2" charset="2"/>
                  <a:buChar char="Ø"/>
                </a:pPr>
                <a:r>
                  <a:rPr lang="en-US" sz="2400" dirty="0" err="1">
                    <a:solidFill>
                      <a:srgbClr val="FF0000"/>
                    </a:solidFill>
                  </a:rPr>
                  <a:t>Redus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de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395690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22552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log!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00B050"/>
                    </a:solidFill>
                  </a:rPr>
                  <a:t>Dacă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00B05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este</a:t>
                </a:r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B05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00B05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4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24439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19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73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train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41395"/>
            <a:ext cx="9071640" cy="5140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diverși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uzeze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de test:</a:t>
            </a:r>
          </a:p>
          <a:p>
            <a:pPr marL="7200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overfitting </a:t>
            </a:r>
            <a:r>
              <a:rPr lang="en-US" sz="28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hiperparametrilor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!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set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0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Training, validation, test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BAFD68F-11AD-5D42-9B3E-E76F070A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80"/>
            <a:ext cx="10080625" cy="54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87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39"/>
            <a:ext cx="9071640" cy="4762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cu data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k-1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fold-ul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deoparte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fold-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Leave-one-out 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27033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6674B05-93CA-B242-AA70-16917703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91ECF2D-B509-134F-B829-2C7BD9573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756928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4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226BD9-6359-184C-9E4C-F05E27EE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5" y="1767319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0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07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ross-validation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A5C2D5-C2A0-E84B-AAF5-C5DF11C4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01"/>
            <a:ext cx="10080625" cy="39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</a:t>
                </a:r>
                <a:r>
                  <a:rPr lang="en-US" sz="2400" dirty="0" err="1"/>
                  <a:t>profesor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87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>
            <p:extLst>
              <p:ext uri="{D42A27DB-BD31-4B8C-83A1-F6EECF244321}">
                <p14:modId xmlns:p14="http://schemas.microsoft.com/office/powerpoint/2010/main" val="703951263"/>
              </p:ext>
            </p:extLst>
          </p:nvPr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99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01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1242000" y="4473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5184360" y="643068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6086520" y="396792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7794720" y="573948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2213640" y="64368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583080" y="391176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95483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Precision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DB022C2-0B35-9F4A-80CC-D8BFCF4D5D41}"/>
              </a:ext>
            </a:extLst>
          </p:cNvPr>
          <p:cNvSpPr/>
          <p:nvPr/>
        </p:nvSpPr>
        <p:spPr>
          <a:xfrm flipH="1">
            <a:off x="3433601" y="3265920"/>
            <a:ext cx="316693" cy="39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C5D3B042-C219-9141-AF47-C6ED545FDE2E}"/>
              </a:ext>
            </a:extLst>
          </p:cNvPr>
          <p:cNvSpPr/>
          <p:nvPr/>
        </p:nvSpPr>
        <p:spPr>
          <a:xfrm flipH="1">
            <a:off x="3448906" y="3345480"/>
            <a:ext cx="531974" cy="66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5E54F09B-302A-864F-820E-0AE3CE93AC05}"/>
              </a:ext>
            </a:extLst>
          </p:cNvPr>
          <p:cNvSpPr/>
          <p:nvPr/>
        </p:nvSpPr>
        <p:spPr>
          <a:xfrm flipH="1">
            <a:off x="3448904" y="3414754"/>
            <a:ext cx="749024" cy="9419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C446045-7DEB-C049-9202-ED14C627D5B8}"/>
              </a:ext>
            </a:extLst>
          </p:cNvPr>
          <p:cNvSpPr/>
          <p:nvPr/>
        </p:nvSpPr>
        <p:spPr>
          <a:xfrm flipH="1">
            <a:off x="3448905" y="3519055"/>
            <a:ext cx="956840" cy="12075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410E50A3-25C0-A54D-B9F6-929A45892E27}"/>
              </a:ext>
            </a:extLst>
          </p:cNvPr>
          <p:cNvSpPr/>
          <p:nvPr/>
        </p:nvSpPr>
        <p:spPr>
          <a:xfrm flipH="1">
            <a:off x="3462758" y="3657600"/>
            <a:ext cx="1150806" cy="1401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46481FE-DC38-2A4F-9998-5287BE9C9706}"/>
              </a:ext>
            </a:extLst>
          </p:cNvPr>
          <p:cNvSpPr/>
          <p:nvPr/>
        </p:nvSpPr>
        <p:spPr>
          <a:xfrm flipH="1">
            <a:off x="3504302" y="3806435"/>
            <a:ext cx="1303223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BB72791F-3702-7D46-B460-D562296B9E3F}"/>
              </a:ext>
            </a:extLst>
          </p:cNvPr>
          <p:cNvSpPr/>
          <p:nvPr/>
        </p:nvSpPr>
        <p:spPr>
          <a:xfrm flipH="1">
            <a:off x="3462752" y="3975274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C47B910-CCEC-004C-B4DC-BFD85F565D07}"/>
              </a:ext>
            </a:extLst>
          </p:cNvPr>
          <p:cNvSpPr/>
          <p:nvPr/>
        </p:nvSpPr>
        <p:spPr>
          <a:xfrm flipH="1">
            <a:off x="3490456" y="4111461"/>
            <a:ext cx="1677288" cy="20006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04A100FF-B9B4-8340-ABF7-4BB9B568CA8E}"/>
              </a:ext>
            </a:extLst>
          </p:cNvPr>
          <p:cNvSpPr/>
          <p:nvPr/>
        </p:nvSpPr>
        <p:spPr>
          <a:xfrm flipH="1">
            <a:off x="3712130" y="4255560"/>
            <a:ext cx="1663433" cy="19535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4F2E33F-7328-074F-95D9-44CD59B213A8}"/>
              </a:ext>
            </a:extLst>
          </p:cNvPr>
          <p:cNvSpPr/>
          <p:nvPr/>
        </p:nvSpPr>
        <p:spPr>
          <a:xfrm flipH="1">
            <a:off x="4072361" y="4363207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FA487774-BF4A-5D44-8CE8-44B66F03BD24}"/>
              </a:ext>
            </a:extLst>
          </p:cNvPr>
          <p:cNvSpPr/>
          <p:nvPr/>
        </p:nvSpPr>
        <p:spPr>
          <a:xfrm flipH="1">
            <a:off x="4349455" y="4418623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95C0AC0-2FF9-8C4A-AB26-45B0603758EC}"/>
              </a:ext>
            </a:extLst>
          </p:cNvPr>
          <p:cNvSpPr/>
          <p:nvPr/>
        </p:nvSpPr>
        <p:spPr>
          <a:xfrm flipH="1">
            <a:off x="4668114" y="4610008"/>
            <a:ext cx="1358622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E64DABDF-71C5-214F-9716-2E3E0929829E}"/>
              </a:ext>
            </a:extLst>
          </p:cNvPr>
          <p:cNvSpPr/>
          <p:nvPr/>
        </p:nvSpPr>
        <p:spPr>
          <a:xfrm flipH="1">
            <a:off x="5001793" y="4917238"/>
            <a:ext cx="1080361" cy="12304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18DB9D1-4E21-C544-9D11-4A4099472A0D}"/>
              </a:ext>
            </a:extLst>
          </p:cNvPr>
          <p:cNvSpPr/>
          <p:nvPr/>
        </p:nvSpPr>
        <p:spPr>
          <a:xfrm flipH="1">
            <a:off x="5278592" y="5214961"/>
            <a:ext cx="858976" cy="9664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B1764096-FE4C-3B41-BD15-7156A0BC462C}"/>
              </a:ext>
            </a:extLst>
          </p:cNvPr>
          <p:cNvSpPr/>
          <p:nvPr/>
        </p:nvSpPr>
        <p:spPr>
          <a:xfrm flipH="1">
            <a:off x="5652657" y="5422552"/>
            <a:ext cx="627378" cy="70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B3966414-6F3B-0446-9649-CA9D15277081}"/>
              </a:ext>
            </a:extLst>
          </p:cNvPr>
          <p:cNvSpPr/>
          <p:nvPr/>
        </p:nvSpPr>
        <p:spPr>
          <a:xfrm flipH="1">
            <a:off x="5899003" y="5597236"/>
            <a:ext cx="515364" cy="5841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9947DBB8-AA6E-0145-89C2-EC618ECD6930}"/>
              </a:ext>
            </a:extLst>
          </p:cNvPr>
          <p:cNvSpPr/>
          <p:nvPr/>
        </p:nvSpPr>
        <p:spPr>
          <a:xfrm flipH="1">
            <a:off x="6193000" y="5804279"/>
            <a:ext cx="348199" cy="3573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7616C-C7FA-5D4F-8AE2-F458D4120F1C}"/>
              </a:ext>
            </a:extLst>
          </p:cNvPr>
          <p:cNvSpPr txBox="1"/>
          <p:nvPr/>
        </p:nvSpPr>
        <p:spPr>
          <a:xfrm>
            <a:off x="3961529" y="4612960"/>
            <a:ext cx="149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AP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144000" y="1913040"/>
            <a:ext cx="9548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FPR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 = FP / (FP + TN)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33.33%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40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42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ROC (Receiver Operating Characteristic)</a:t>
            </a:r>
          </a:p>
        </p:txBody>
      </p:sp>
      <p:sp>
        <p:nvSpPr>
          <p:cNvPr id="343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51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54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 AUC: Aria de sub curba ROC</a:t>
            </a:r>
          </a:p>
        </p:txBody>
      </p:sp>
      <p:sp>
        <p:nvSpPr>
          <p:cNvPr id="355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63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4120" cy="12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75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Reuniune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Jaccard)</a:t>
            </a:r>
          </a:p>
        </p:txBody>
      </p:sp>
      <p:pic>
        <p:nvPicPr>
          <p:cNvPr id="376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2160" cy="36576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327840" y="4782240"/>
            <a:ext cx="2843280" cy="116136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Reuniune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Jaccard)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J(A,B) &gt; 0.5</a:t>
            </a:r>
          </a:p>
        </p:txBody>
      </p:sp>
      <p:sp>
        <p:nvSpPr>
          <p:cNvPr id="382" name="CustomShape 4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5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5" name="TextShape 2"/>
          <p:cNvSpPr txBox="1"/>
          <p:nvPr/>
        </p:nvSpPr>
        <p:spPr>
          <a:xfrm>
            <a:off x="504000" y="187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 pătratelor erorilor (MSE)</a:t>
            </a:r>
          </a:p>
        </p:txBody>
      </p:sp>
      <p:pic>
        <p:nvPicPr>
          <p:cNvPr id="386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480" cy="3771360"/>
          </a:xfrm>
          <a:prstGeom prst="rect">
            <a:avLst/>
          </a:prstGeom>
          <a:ln>
            <a:noFill/>
          </a:ln>
        </p:spPr>
      </p:pic>
      <p:pic>
        <p:nvPicPr>
          <p:cNvPr id="387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84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9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8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9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1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(Q)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8280" cy="133848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480" cy="5846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232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Sunt</a:t>
            </a:r>
            <a:r>
              <a:rPr lang="en-US" sz="2800" dirty="0"/>
              <a:t> date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08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2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4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15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6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?, Q = 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1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2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5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6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7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8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30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8, Q = 2, Kendall Tau = (8-2) / 10 = 0.6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4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5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36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7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8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9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40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10852</TotalTime>
  <Words>2938</Words>
  <Application>Microsoft Macintosh PowerPoint</Application>
  <PresentationFormat>Custom</PresentationFormat>
  <Paragraphs>746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cmsy10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Antrenare versus testare</vt:lpstr>
      <vt:lpstr>Funcția de eroare / de pierdere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Bias-Variance Trade-off</vt:lpstr>
      <vt:lpstr>Bias-Variance Trade-off</vt:lpstr>
      <vt:lpstr>Bias-Variance Trade-off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403</cp:revision>
  <dcterms:created xsi:type="dcterms:W3CDTF">2016-10-12T16:27:10Z</dcterms:created>
  <dcterms:modified xsi:type="dcterms:W3CDTF">2020-04-28T09:33:28Z</dcterms:modified>
  <dc:language>en-US</dc:language>
</cp:coreProperties>
</file>